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retendard Light"/>
      <p:regular r:id="rId28"/>
    </p:embeddedFont>
    <p:embeddedFont>
      <p:font typeface="Pretendard Medium"/>
      <p:bold r:id="rId29"/>
    </p:embeddedFont>
    <p:embeddedFont>
      <p:font typeface="Pretendard Regular"/>
      <p:regular r:id="rId30"/>
    </p:embeddedFont>
    <p:embeddedFont>
      <p:font typeface="Pretendard Bold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1.fntdata" Type="http://schemas.openxmlformats.org/officeDocument/2006/relationships/font"/><Relationship Id="rId29" Target="fonts/font2.fntdata" Type="http://schemas.openxmlformats.org/officeDocument/2006/relationships/font"/><Relationship Id="rId3" Target="viewProps.xml" Type="http://schemas.openxmlformats.org/officeDocument/2006/relationships/viewProps"/><Relationship Id="rId30" Target="fonts/font3.fntdata" Type="http://schemas.openxmlformats.org/officeDocument/2006/relationships/font"/><Relationship Id="rId31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3721100" y="-3517900"/>
            <a:ext cx="17183100" cy="17183100"/>
          </a:xfrm>
          <a:prstGeom prst="rect">
            <a:avLst/>
          </a:prstGeom>
          <a:effectLst>
            <a:outerShdw dir="2700000" dist="0" blurRad="14706045">
              <a:srgbClr val="2FA599">
                <a:alpha val="6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38200" y="4445000"/>
            <a:ext cx="122174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en-US" sz="7500" b="false" i="false" u="none" strike="noStrike">
                <a:solidFill>
                  <a:srgbClr val="000000"/>
                </a:solidFill>
                <a:latin typeface="Pretendard Light"/>
              </a:rPr>
              <a:t>Text Indexing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92100" y="9144000"/>
            <a:ext cx="500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Light"/>
              </a:rPr>
              <a:t>2023114626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Light"/>
              </a:rPr>
              <a:t>홍예준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48300" y="3365500"/>
            <a:ext cx="6172200" cy="552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Modules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900" y="2298700"/>
            <a:ext cx="10007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text_indexing.py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35400" y="3098800"/>
            <a:ext cx="3175000" cy="6299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67600" y="3111500"/>
            <a:ext cx="5308600" cy="6273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Modules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4900" y="2298700"/>
            <a:ext cx="10007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text_searching.py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03900" y="2870200"/>
            <a:ext cx="6667500" cy="6083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Modules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900" y="2298700"/>
            <a:ext cx="10007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util.py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4267200"/>
            <a:ext cx="6172200" cy="2628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INDEXING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1300" y="3949700"/>
            <a:ext cx="33782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B+ Tree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인덱싱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&lt; python dict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1300" y="4826000"/>
            <a:ext cx="8140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B-Tree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인덱싱은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DBMS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HDD, SDD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저장되는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수준에서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31300" y="5651500"/>
            <a:ext cx="8089900" cy="193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B-Tree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다수의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자식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노드를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허용하는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트리로서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root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leaf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비교적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적은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횟수의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탐색이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가능함</a:t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곧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I/O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속도가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비교적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느린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HDD, SSD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물리적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저장매체에서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I/O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줄임</a:t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프로그램에서의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데이터로는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오히려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독이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자료구조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0200" y="3746500"/>
            <a:ext cx="7708900" cy="434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Indexing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4500" y="5130800"/>
            <a:ext cx="8496300" cy="223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파이썬에서의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딕셔너리는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내부적으로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Hash Map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구현되어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있어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key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value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가져오는데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O(1)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소요됨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물리적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매체가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메모리에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저장이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되므로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지금과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상황에서는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I/O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횟수에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민감하지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않음</a:t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Hash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단짝인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충돌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(Hash Collision)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설명은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생략함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String Search Algorithm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3500" y="5372100"/>
            <a:ext cx="80518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Linear Search, KMP, Boyer-Moore algorithm 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Z algorithm,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Aho-Corasic algorithm, etc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String Search Algorithm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15100" y="4724400"/>
            <a:ext cx="5245100" cy="242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문자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- search_by_start_with() :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트라이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문자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포함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- search_by_contains() : KMP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문자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- search_by_ends_with() :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트라이로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하지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이유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: class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구현해버려서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범위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- search_by_range() :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String Search Algorithm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45100" y="5473700"/>
            <a:ext cx="9271000" cy="901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KMP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자세한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설명은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I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II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수강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구글링이나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강의에서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여기서는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PPT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이해할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정도로만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설명함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76500" y="2565400"/>
            <a:ext cx="3733800" cy="617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String Search 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02800" y="4749800"/>
            <a:ext cx="9271000" cy="242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문자열에서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여기서는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단어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방법에는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개가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존재하지만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대부분의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탐색만으로도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충분함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칸씩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이동하며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탐색하는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탐색이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생각보다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보여줄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때가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예시와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같이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최악의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문자열의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끝까지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가서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단어를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존재함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복잡도는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M =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문자열의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길이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N =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단어의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길이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O(MN)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6019800"/>
            <a:ext cx="6172200" cy="346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5100" y="2451100"/>
            <a:ext cx="6172200" cy="345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String Search Algorithm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8900" y="5575300"/>
            <a:ext cx="9271000" cy="901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KMP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아이디어는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탐색에서의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칸씩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이동하는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이동을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줄이는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아이디어는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1700" b="false" i="false" u="none" strike="noStrike">
                <a:solidFill>
                  <a:srgbClr val="FC5230"/>
                </a:solidFill>
                <a:latin typeface="Pretendard Regular"/>
              </a:rPr>
              <a:t>L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ongest </a:t>
            </a:r>
            <a:r>
              <a:rPr lang="en-US" sz="1700" b="false" i="false" u="none" strike="noStrike">
                <a:solidFill>
                  <a:srgbClr val="FC5230"/>
                </a:solidFill>
                <a:latin typeface="Pretendard Regular"/>
              </a:rPr>
              <a:t>P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refix </a:t>
            </a:r>
            <a:r>
              <a:rPr lang="en-US" sz="1700" b="false" i="false" u="none" strike="noStrike">
                <a:solidFill>
                  <a:srgbClr val="FC5230"/>
                </a:solidFill>
                <a:latin typeface="Pretendard Regular"/>
              </a:rPr>
              <a:t>S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uffix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이용한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효율적인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건너뛰기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Objects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0500" y="2794000"/>
            <a:ext cx="6273800" cy="459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인덱싱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1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   2-1.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문자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   2-2.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문자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   2-3.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문자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포함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   2-4.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범위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1900" y="3695700"/>
            <a:ext cx="7912100" cy="4445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String Search 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3400" y="5156200"/>
            <a:ext cx="9271000" cy="181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Trie (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이하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트라이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트리로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이루어진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자료구조로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삽입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탐색이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무조건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O(N)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상황을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접두사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접미사로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했을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효율적일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같다면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채용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메모리를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상당히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먹을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자료구조이며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복잡도가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O(N)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이라고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구현에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차이의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보일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구현에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자료구조의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캐시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적중률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때문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65600" y="8686800"/>
            <a:ext cx="22098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Regular"/>
              </a:rPr>
              <a:t>바킹독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Regular"/>
              </a:rPr>
              <a:t>실전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Regular"/>
              </a:rPr>
              <a:t>트라이</a:t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Pretendard Regular"/>
              </a:rPr>
              <a:t>https://blog.encrypted.gg/1059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1100" y="3263900"/>
            <a:ext cx="12611100" cy="524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문자열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알고리즘을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써보고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싶었으나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오랜만에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보는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KMP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조차</a:t>
            </a:r>
            <a:b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이해하는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꽤나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어려웠음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랜덤으로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조합되는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문장처럼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집합에서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점수를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매겨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그럴싸한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문장들을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생성시키는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넣어보고자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했었음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3. 1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이상의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문자열에서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성능이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나오는지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하지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못했음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4.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인덱스를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생성하는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B-Tree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평소엔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쓰지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않는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것을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알아가는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과정이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흥미로웠음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1625600" y="-12725400"/>
            <a:ext cx="21526500" cy="21526500"/>
          </a:xfrm>
          <a:prstGeom prst="rect">
            <a:avLst/>
          </a:prstGeom>
          <a:effectLst>
            <a:outerShdw dir="18900000" dist="0" blurRad="23078990">
              <a:srgbClr val="2FA599">
                <a:alpha val="62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5867400" y="4546600"/>
            <a:ext cx="65659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6600" b="false" i="false" u="none" strike="noStrike">
                <a:solidFill>
                  <a:srgbClr val="000000"/>
                </a:solidFill>
                <a:ea typeface="Pretendard Bold"/>
              </a:rPr>
              <a:t>감사합니다</a:t>
            </a:r>
            <a:r>
              <a:rPr lang="en-US" sz="66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75500" y="2844800"/>
            <a:ext cx="3911600" cy="139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91800" y="5143500"/>
            <a:ext cx="5930900" cy="389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6900" y="5537200"/>
            <a:ext cx="6172200" cy="2679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실행화면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87900" y="2895600"/>
            <a:ext cx="7505700" cy="450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11900" y="7823200"/>
            <a:ext cx="4470400" cy="154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실행화면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Modules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78300" y="3911600"/>
            <a:ext cx="10007600" cy="403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1. init :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프로그램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준비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2. main :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프로그램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시작점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3. text_searching :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4. text_indexing :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인덱스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5. file_manager :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I/O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담당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6. util :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7. settings :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프로그램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실행에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8. data_visualization :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48300" y="2946400"/>
            <a:ext cx="7391400" cy="638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flowchart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64100" y="3898900"/>
            <a:ext cx="6172200" cy="4025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620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Modules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900" y="2298700"/>
            <a:ext cx="10007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init.py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02300" y="4127500"/>
            <a:ext cx="6172200" cy="3581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Modules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900" y="2298700"/>
            <a:ext cx="10007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main.py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0800000">
            <a:off x="838200" y="2070100"/>
            <a:ext cx="16624300" cy="7670800"/>
          </a:xfrm>
          <a:prstGeom prst="rect">
            <a:avLst/>
          </a:prstGeom>
          <a:effectLst>
            <a:outerShdw dir="13500000" dist="0" blurRad="586618">
              <a:srgbClr val="45AFE2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558800"/>
            <a:ext cx="16649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0100" y="1270000"/>
            <a:ext cx="16649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25900" y="3937000"/>
            <a:ext cx="10248900" cy="3962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622300"/>
            <a:ext cx="934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Modules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500" y="622300"/>
            <a:ext cx="85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3500" b="false" i="true" u="none" strike="noStrike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900" y="2298700"/>
            <a:ext cx="10007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settings.py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